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61" r:id="rId2"/>
    <p:sldId id="258" r:id="rId3"/>
    <p:sldId id="286" r:id="rId4"/>
    <p:sldId id="287" r:id="rId5"/>
    <p:sldId id="262" r:id="rId6"/>
    <p:sldId id="284" r:id="rId7"/>
    <p:sldId id="263" r:id="rId8"/>
    <p:sldId id="264" r:id="rId9"/>
    <p:sldId id="265" r:id="rId10"/>
    <p:sldId id="266" r:id="rId11"/>
    <p:sldId id="267" r:id="rId12"/>
    <p:sldId id="256" r:id="rId13"/>
    <p:sldId id="288" r:id="rId14"/>
    <p:sldId id="275" r:id="rId15"/>
    <p:sldId id="276" r:id="rId16"/>
    <p:sldId id="277" r:id="rId17"/>
    <p:sldId id="278" r:id="rId18"/>
    <p:sldId id="280" r:id="rId19"/>
    <p:sldId id="283" r:id="rId20"/>
    <p:sldId id="285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121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7367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244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0244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7816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1707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3862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270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234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973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8886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18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668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21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4132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981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A1F900-ECC4-4CF9-AFA3-7D641A3311B6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AEF8903-85E6-4503-B7F9-1EB7C5B07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039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108201" y="1707311"/>
            <a:ext cx="10083799" cy="2262781"/>
          </a:xfrm>
        </p:spPr>
        <p:txBody>
          <a:bodyPr>
            <a:noAutofit/>
          </a:bodyPr>
          <a:lstStyle/>
          <a:p>
            <a:r>
              <a:rPr lang="el-GR" sz="8000" b="1" u="sng" dirty="0">
                <a:solidFill>
                  <a:srgbClr val="FF0000"/>
                </a:solidFill>
                <a:latin typeface="Candara" panose="020E0502030303020204" pitchFamily="34" charset="0"/>
              </a:rPr>
              <a:t>ΠΑΙΔΙ ΚΑΙ ΔΙΑΤΡΟΦΗ</a:t>
            </a:r>
          </a:p>
        </p:txBody>
      </p:sp>
    </p:spTree>
    <p:extLst>
      <p:ext uri="{BB962C8B-B14F-4D97-AF65-F5344CB8AC3E}">
        <p14:creationId xmlns:p14="http://schemas.microsoft.com/office/powerpoint/2010/main" val="103114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05097" y="476249"/>
            <a:ext cx="9547427" cy="2732464"/>
          </a:xfrm>
        </p:spPr>
        <p:txBody>
          <a:bodyPr>
            <a:normAutofit fontScale="90000"/>
          </a:bodyPr>
          <a:lstStyle/>
          <a:p>
            <a:r>
              <a:rPr lang="el-GR" sz="4400" b="1" u="sng" dirty="0"/>
              <a:t>4</a:t>
            </a:r>
            <a:r>
              <a:rPr lang="el-GR" sz="4400" b="1" u="sng" baseline="30000" dirty="0"/>
              <a:t>η</a:t>
            </a:r>
            <a:r>
              <a:rPr lang="el-GR" sz="4400" b="1" u="sng" dirty="0"/>
              <a:t> ομάδα : Γ α λ α κ τ ο κ ο μ ι κ ά</a:t>
            </a:r>
            <a:br>
              <a:rPr lang="el-GR" sz="4400" b="1" u="sng" dirty="0"/>
            </a:br>
            <a:br>
              <a:rPr lang="el-GR" sz="4400" dirty="0"/>
            </a:br>
            <a:r>
              <a:rPr lang="el-GR" sz="4400" dirty="0"/>
              <a:t>        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768" y="2119745"/>
            <a:ext cx="3989817" cy="443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2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48393" y="999041"/>
            <a:ext cx="11352415" cy="2808188"/>
          </a:xfrm>
        </p:spPr>
        <p:txBody>
          <a:bodyPr>
            <a:normAutofit/>
          </a:bodyPr>
          <a:lstStyle/>
          <a:p>
            <a:r>
              <a:rPr lang="el-GR" sz="4900" b="1" u="sng" dirty="0"/>
              <a:t>5</a:t>
            </a:r>
            <a:r>
              <a:rPr lang="el-GR" sz="4900" b="1" u="sng" baseline="30000" dirty="0"/>
              <a:t>η</a:t>
            </a:r>
            <a:r>
              <a:rPr lang="el-GR" sz="4900" b="1" u="sng" dirty="0"/>
              <a:t> ομάδα : λιπη – Έλαια – Γλυκά</a:t>
            </a:r>
            <a:br>
              <a:rPr lang="el-GR" sz="4900" b="1" u="sng" dirty="0"/>
            </a:br>
            <a:br>
              <a:rPr lang="el-GR" sz="4900" dirty="0"/>
            </a:b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26" y="2860877"/>
            <a:ext cx="2843674" cy="299949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73" y="2554951"/>
            <a:ext cx="6675119" cy="361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6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65" y="152051"/>
            <a:ext cx="7015941" cy="654730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477" y="1980847"/>
            <a:ext cx="3501589" cy="317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4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060949" y="1291975"/>
            <a:ext cx="8001000" cy="2971801"/>
          </a:xfrm>
        </p:spPr>
        <p:txBody>
          <a:bodyPr/>
          <a:lstStyle/>
          <a:p>
            <a:pPr algn="ctr"/>
            <a:r>
              <a:rPr lang="el-GR" dirty="0"/>
              <a:t>Τι να μην τρωμε</a:t>
            </a:r>
            <a:br>
              <a:rPr lang="el-GR" dirty="0"/>
            </a:br>
            <a:r>
              <a:rPr lang="el-GR" dirty="0"/>
              <a:t>τι να αποφευγουμε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 flipH="1">
            <a:off x="554804" y="3843867"/>
            <a:ext cx="129408" cy="45719"/>
          </a:xfrm>
        </p:spPr>
        <p:txBody>
          <a:bodyPr>
            <a:normAutofit fontScale="25000" lnSpcReduction="20000"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970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359596" y="3010329"/>
            <a:ext cx="8992010" cy="2321150"/>
          </a:xfrm>
        </p:spPr>
        <p:txBody>
          <a:bodyPr>
            <a:normAutofit fontScale="90000"/>
          </a:bodyPr>
          <a:lstStyle/>
          <a:p>
            <a:pPr lvl="0"/>
            <a:r>
              <a:rPr lang="el-GR" sz="4000" b="1" dirty="0"/>
              <a:t>-Να  τρωμε μαύρο ψωμι </a:t>
            </a:r>
            <a:br>
              <a:rPr lang="el-GR" sz="4000" dirty="0"/>
            </a:br>
            <a:r>
              <a:rPr lang="el-GR" sz="4000" dirty="0"/>
              <a:t>  </a:t>
            </a:r>
            <a:br>
              <a:rPr lang="el-GR" sz="4000" dirty="0"/>
            </a:br>
            <a:r>
              <a:rPr lang="el-GR" sz="4000" dirty="0"/>
              <a:t>-</a:t>
            </a:r>
            <a:r>
              <a:rPr lang="el-GR" sz="4000" b="1" dirty="0"/>
              <a:t>Να φαγητά μαγειρεμένα από τη μαμα </a:t>
            </a:r>
            <a:br>
              <a:rPr lang="el-GR" sz="4000" b="1" dirty="0"/>
            </a:br>
            <a:br>
              <a:rPr lang="el-GR" sz="4000" dirty="0"/>
            </a:br>
            <a:r>
              <a:rPr lang="el-GR" sz="4000" b="1" dirty="0"/>
              <a:t>-όχι αλάτι.</a:t>
            </a:r>
            <a:br>
              <a:rPr lang="el-GR" dirty="0"/>
            </a:b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099" y="843667"/>
            <a:ext cx="3245456" cy="433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8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6854" y="4462695"/>
            <a:ext cx="7377826" cy="1794267"/>
          </a:xfrm>
        </p:spPr>
        <p:txBody>
          <a:bodyPr>
            <a:normAutofit fontScale="90000"/>
          </a:bodyPr>
          <a:lstStyle/>
          <a:p>
            <a:pPr lvl="0"/>
            <a:br>
              <a:rPr lang="el-GR" sz="4000" dirty="0"/>
            </a:br>
            <a:br>
              <a:rPr lang="el-GR" sz="4000" dirty="0"/>
            </a:br>
            <a:br>
              <a:rPr lang="el-GR" sz="4000" dirty="0"/>
            </a:br>
            <a:r>
              <a:rPr lang="el-GR" sz="4000" dirty="0"/>
              <a:t>-</a:t>
            </a:r>
            <a:r>
              <a:rPr lang="el-GR" sz="4000" b="1" dirty="0"/>
              <a:t>Να πίνουμε φυσικούς χυμούς και να  μην πινουμε αναψυκτικά. </a:t>
            </a:r>
            <a:br>
              <a:rPr lang="el-GR" sz="4000" b="1" dirty="0"/>
            </a:br>
            <a:br>
              <a:rPr lang="el-GR" sz="4000" b="1" dirty="0"/>
            </a:br>
            <a:r>
              <a:rPr lang="el-GR" sz="4000" dirty="0"/>
              <a:t>-</a:t>
            </a:r>
            <a:r>
              <a:rPr lang="el-GR" sz="4000" b="1" dirty="0"/>
              <a:t>Να τρώμε περισσότερο ψάρι και λιγότερο κρέας.</a:t>
            </a:r>
            <a:br>
              <a:rPr lang="el-GR" sz="4000" b="1" dirty="0"/>
            </a:br>
            <a:br>
              <a:rPr lang="el-GR" sz="4000" dirty="0"/>
            </a:br>
            <a:r>
              <a:rPr lang="el-GR" sz="4000" dirty="0"/>
              <a:t>-</a:t>
            </a:r>
            <a:r>
              <a:rPr lang="el-GR" sz="4000" b="1" dirty="0"/>
              <a:t>Να αποφεύγουμε τα γλυκα</a:t>
            </a:r>
            <a:br>
              <a:rPr lang="el-GR" b="1" dirty="0"/>
            </a:br>
            <a:endParaRPr lang="el-GR" b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680" y="1271499"/>
            <a:ext cx="4300467" cy="428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4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04125" y="3739793"/>
            <a:ext cx="10868775" cy="595901"/>
          </a:xfrm>
        </p:spPr>
        <p:txBody>
          <a:bodyPr>
            <a:normAutofit fontScale="90000"/>
          </a:bodyPr>
          <a:lstStyle/>
          <a:p>
            <a:pPr lvl="0" algn="ctr"/>
            <a:r>
              <a:rPr lang="el-GR" sz="4000" dirty="0"/>
              <a:t>- </a:t>
            </a:r>
            <a:r>
              <a:rPr lang="el-GR" sz="4000" b="1" dirty="0"/>
              <a:t>Να τρώμε πολλά φρούτα και λαχανικά.</a:t>
            </a:r>
            <a:br>
              <a:rPr lang="el-GR" sz="4000" b="1" dirty="0"/>
            </a:br>
            <a:br>
              <a:rPr lang="el-GR" sz="4000" b="1" dirty="0"/>
            </a:br>
            <a:br>
              <a:rPr lang="el-GR" sz="4000" dirty="0"/>
            </a:b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40" y="2657555"/>
            <a:ext cx="2736243" cy="335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3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36306" y="2573677"/>
            <a:ext cx="7434636" cy="4284323"/>
          </a:xfrm>
        </p:spPr>
        <p:txBody>
          <a:bodyPr>
            <a:normAutofit fontScale="90000"/>
          </a:bodyPr>
          <a:lstStyle/>
          <a:p>
            <a:pPr lvl="0"/>
            <a:r>
              <a:rPr lang="el-GR" sz="4000" dirty="0"/>
              <a:t>-</a:t>
            </a:r>
            <a:r>
              <a:rPr lang="el-GR" sz="3600" b="1" dirty="0"/>
              <a:t>Να αποφεύγουμε </a:t>
            </a:r>
            <a:r>
              <a:rPr lang="el-GR" sz="3600" dirty="0"/>
              <a:t>γαριδάκια, πατατάκια, σοκολάτες, τσίχλες κ.λ.π.</a:t>
            </a:r>
            <a:br>
              <a:rPr lang="el-GR" sz="3600" dirty="0"/>
            </a:br>
            <a:br>
              <a:rPr lang="el-GR" sz="3600" dirty="0"/>
            </a:br>
            <a:r>
              <a:rPr lang="el-GR" sz="3600" dirty="0"/>
              <a:t>-</a:t>
            </a:r>
            <a:r>
              <a:rPr lang="el-GR" sz="3600" b="1" dirty="0"/>
              <a:t>Να προτιμάμε </a:t>
            </a:r>
            <a:r>
              <a:rPr lang="el-GR" sz="3600" dirty="0"/>
              <a:t>το φαγητό του σπιτιού και όχι το «γρήγορο» φαγητό στα </a:t>
            </a:r>
            <a:r>
              <a:rPr lang="el-GR" sz="3600" dirty="0" err="1"/>
              <a:t>ταχυφαγεία</a:t>
            </a:r>
            <a:r>
              <a:rPr lang="el-GR" sz="3600" dirty="0"/>
              <a:t> (</a:t>
            </a:r>
            <a:r>
              <a:rPr lang="el-GR" sz="3600" dirty="0" err="1"/>
              <a:t>φαστ</a:t>
            </a:r>
            <a:r>
              <a:rPr lang="el-GR" sz="3600" dirty="0"/>
              <a:t> </a:t>
            </a:r>
            <a:r>
              <a:rPr lang="el-GR" sz="3600" dirty="0" err="1"/>
              <a:t>φουντ</a:t>
            </a:r>
            <a:r>
              <a:rPr lang="el-GR" sz="3600" dirty="0"/>
              <a:t>).</a:t>
            </a:r>
            <a:br>
              <a:rPr lang="el-GR" sz="3600" dirty="0"/>
            </a:br>
            <a:br>
              <a:rPr lang="el-GR" sz="3600" dirty="0"/>
            </a:br>
            <a:r>
              <a:rPr lang="el-GR" sz="3600" dirty="0"/>
              <a:t>-</a:t>
            </a:r>
            <a:r>
              <a:rPr lang="el-GR" sz="3600" b="1" dirty="0"/>
              <a:t>Να παίρνουμε </a:t>
            </a:r>
            <a:r>
              <a:rPr lang="el-GR" sz="3600" dirty="0"/>
              <a:t>οπωσδήποτε πρωινό. </a:t>
            </a:r>
            <a:br>
              <a:rPr lang="el-GR" sz="3600" dirty="0"/>
            </a:b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813" y="1631712"/>
            <a:ext cx="4609672" cy="376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1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27754" y="406826"/>
            <a:ext cx="8915399" cy="2262781"/>
          </a:xfrm>
        </p:spPr>
        <p:txBody>
          <a:bodyPr>
            <a:normAutofit fontScale="90000"/>
          </a:bodyPr>
          <a:lstStyle/>
          <a:p>
            <a:pPr lvl="0"/>
            <a:br>
              <a:rPr lang="el-GR" sz="4000" dirty="0"/>
            </a:br>
            <a:br>
              <a:rPr lang="el-GR" sz="4000" dirty="0"/>
            </a:br>
            <a:r>
              <a:rPr lang="el-GR" sz="4000" dirty="0"/>
              <a:t>-</a:t>
            </a:r>
            <a:r>
              <a:rPr lang="el-GR" sz="4000" b="1" dirty="0"/>
              <a:t>Να πίνουμε αρκετό νερό την ημέρα.  </a:t>
            </a:r>
            <a:br>
              <a:rPr lang="el-GR" b="1" dirty="0"/>
            </a:br>
            <a:endParaRPr lang="el-GR" b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23" y="1991314"/>
            <a:ext cx="3142287" cy="414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6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20444" y="-379677"/>
            <a:ext cx="9668943" cy="4522123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    Και μην ξεχνάμε…</a:t>
            </a:r>
            <a:br>
              <a:rPr lang="el-GR" dirty="0"/>
            </a:br>
            <a:r>
              <a:rPr lang="el-GR" dirty="0"/>
              <a:t>επιλέγω σωστά</a:t>
            </a:r>
            <a:br>
              <a:rPr lang="el-GR" dirty="0"/>
            </a:br>
            <a:r>
              <a:rPr lang="el-GR" dirty="0"/>
              <a:t>τρέφομαι καλά!</a:t>
            </a:r>
            <a:br>
              <a:rPr lang="el-GR" dirty="0"/>
            </a:br>
            <a:br>
              <a:rPr lang="el-GR" dirty="0"/>
            </a:b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398" y="2990903"/>
            <a:ext cx="5182568" cy="360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91395" y="1340613"/>
            <a:ext cx="11300605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l-G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l-GR" altLang="el-GR" sz="3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Τα τρόφιμα τα παίρνουμε: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α) </a:t>
            </a:r>
            <a:r>
              <a:rPr kumimoji="0" lang="el-GR" altLang="el-GR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από</a:t>
            </a:r>
            <a:r>
              <a:rPr kumimoji="0" lang="el-GR" altLang="el-GR" sz="2800" b="1" i="0" u="sng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τα φυτά</a:t>
            </a:r>
            <a:r>
              <a:rPr kumimoji="0" lang="el-GR" altLang="el-GR" sz="2800" b="1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</a:t>
            </a:r>
            <a:r>
              <a:rPr lang="el-GR" altLang="el-G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r>
              <a:rPr lang="el-GR" altLang="el-G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  <a:r>
              <a:rPr lang="el-GR" altLang="el-GR" sz="2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από τα ζώα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28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altLang="el-G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384" y="2999727"/>
            <a:ext cx="3260495" cy="2864457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239" y="2999726"/>
            <a:ext cx="5587055" cy="286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6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53733" y="-405148"/>
            <a:ext cx="10523912" cy="3299497"/>
          </a:xfrm>
        </p:spPr>
        <p:txBody>
          <a:bodyPr/>
          <a:lstStyle/>
          <a:p>
            <a:r>
              <a:rPr lang="el-GR" b="1" u="sng" dirty="0"/>
              <a:t>ΕΥΧΑΡΙΣΤΩ ΓΙΑ ΤΗΝ ΠΡΟΣΟΧΗ ΣΑΣ!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690" y="1861280"/>
            <a:ext cx="5655578" cy="3852863"/>
          </a:xfrm>
        </p:spPr>
      </p:pic>
    </p:spTree>
    <p:extLst>
      <p:ext uri="{BB962C8B-B14F-4D97-AF65-F5344CB8AC3E}">
        <p14:creationId xmlns:p14="http://schemas.microsoft.com/office/powerpoint/2010/main" val="225782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81738" y="127923"/>
            <a:ext cx="8534401" cy="2281600"/>
          </a:xfrm>
        </p:spPr>
        <p:txBody>
          <a:bodyPr/>
          <a:lstStyle/>
          <a:p>
            <a:pPr algn="ctr"/>
            <a:r>
              <a:rPr lang="el-GR" b="1" u="sng" dirty="0"/>
              <a:t>Τροφιμα που παιρνουμε από τα φυτα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5776" y="2759825"/>
            <a:ext cx="11111547" cy="3068320"/>
          </a:xfrm>
        </p:spPr>
        <p:txBody>
          <a:bodyPr/>
          <a:lstStyle/>
          <a:p>
            <a:r>
              <a:rPr lang="el-GR" b="1" dirty="0">
                <a:solidFill>
                  <a:schemeClr val="tx1"/>
                </a:solidFill>
              </a:rPr>
              <a:t>                          </a:t>
            </a:r>
            <a:r>
              <a:rPr lang="el-GR" b="1" u="sng" dirty="0">
                <a:solidFill>
                  <a:schemeClr val="tx1"/>
                </a:solidFill>
              </a:rPr>
              <a:t> ΛΑΧΑΝΙΚΑ</a:t>
            </a:r>
            <a:r>
              <a:rPr lang="el-GR" u="sng" dirty="0">
                <a:solidFill>
                  <a:schemeClr val="tx1"/>
                </a:solidFill>
              </a:rPr>
              <a:t> </a:t>
            </a:r>
            <a:r>
              <a:rPr lang="el-GR" dirty="0"/>
              <a:t>                                                                 </a:t>
            </a:r>
            <a:r>
              <a:rPr lang="el-GR" b="1" u="sng" dirty="0">
                <a:solidFill>
                  <a:schemeClr val="tx1"/>
                </a:solidFill>
              </a:rPr>
              <a:t>ΦΡΟΥΤΑ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02" y="3301970"/>
            <a:ext cx="4526988" cy="317072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248" y="3301970"/>
            <a:ext cx="3255818" cy="317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42545" y="508000"/>
            <a:ext cx="8534401" cy="2281600"/>
          </a:xfrm>
        </p:spPr>
        <p:txBody>
          <a:bodyPr/>
          <a:lstStyle/>
          <a:p>
            <a:pPr algn="ctr"/>
            <a:r>
              <a:rPr lang="el-GR" b="1" u="sng" dirty="0"/>
              <a:t>ΤΡΟΦΙΜΑ ΠΟΥ ΠΑΙΡΝΟΥΜΕ ΑΠΌ ΤΑ ΖΩΑ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9998" y="2946400"/>
            <a:ext cx="11090801" cy="2997200"/>
          </a:xfrm>
        </p:spPr>
        <p:txBody>
          <a:bodyPr/>
          <a:lstStyle/>
          <a:p>
            <a:pPr algn="ctr"/>
            <a:r>
              <a:rPr lang="el-GR" b="1" u="sng" dirty="0">
                <a:solidFill>
                  <a:schemeClr val="tx1"/>
                </a:solidFill>
              </a:rPr>
              <a:t>ΚΡΕΑΣ  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l-GR" dirty="0"/>
              <a:t>                                             </a:t>
            </a:r>
            <a:r>
              <a:rPr lang="el-GR" b="1" u="sng" dirty="0">
                <a:solidFill>
                  <a:schemeClr val="tx1"/>
                </a:solidFill>
              </a:rPr>
              <a:t>ΨΑΡΙΑ</a:t>
            </a:r>
            <a:r>
              <a:rPr lang="el-GR" dirty="0"/>
              <a:t>                                                                      </a:t>
            </a:r>
            <a:r>
              <a:rPr lang="el-GR" b="1" u="sng" dirty="0">
                <a:solidFill>
                  <a:schemeClr val="tx1"/>
                </a:solidFill>
              </a:rPr>
              <a:t>ΑΒΓΑ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98" y="3376011"/>
            <a:ext cx="2705093" cy="279618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399" y="3376011"/>
            <a:ext cx="2438400" cy="278365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287" y="3363478"/>
            <a:ext cx="4411472" cy="279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5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1340721" y="138454"/>
            <a:ext cx="10922325" cy="290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  <a:spcAft>
                <a:spcPts val="800"/>
              </a:spcAft>
            </a:pP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1400"/>
              </a:lnSpc>
              <a:spcAft>
                <a:spcPts val="800"/>
              </a:spcAft>
            </a:pPr>
            <a:endParaRPr lang="el-GR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endParaRPr lang="el-GR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el-G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el-G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Για να είμαστε γεροί και δυνατοί,</a:t>
            </a: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el-G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el-G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πρέπει κάθε μέρα να </a:t>
            </a:r>
            <a:r>
              <a:rPr lang="el-G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τρώμε υγιεινά</a:t>
            </a:r>
          </a:p>
          <a:p>
            <a:pPr>
              <a:lnSpc>
                <a:spcPts val="1400"/>
              </a:lnSpc>
              <a:spcAft>
                <a:spcPts val="800"/>
              </a:spcAft>
            </a:pPr>
            <a:r>
              <a:rPr lang="el-G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</a:t>
            </a:r>
            <a:endParaRPr lang="el-GR" sz="36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367" y="2273562"/>
            <a:ext cx="6076557" cy="405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8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49064" y="247245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Οι τροφές χωρίζονται σε 5 μεγάλες ομάδες. </a:t>
            </a:r>
            <a:br>
              <a:rPr lang="el-GR" sz="4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l-GR" sz="44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451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94060" y="2753719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Οι ομάδες αυτές είναι:</a:t>
            </a:r>
            <a:br>
              <a:rPr lang="el-GR" dirty="0"/>
            </a:br>
            <a:br>
              <a:rPr lang="el-GR" dirty="0"/>
            </a:br>
            <a:r>
              <a:rPr lang="el-GR" sz="4000" b="1" u="sng" dirty="0"/>
              <a:t>1</a:t>
            </a:r>
            <a:r>
              <a:rPr lang="el-GR" sz="4000" b="1" u="sng" baseline="30000" dirty="0"/>
              <a:t>η</a:t>
            </a:r>
            <a:r>
              <a:rPr lang="el-GR" sz="4000" b="1" u="sng" dirty="0"/>
              <a:t> ομάδα : Δ η μ η τ ρ ι α κ ά  - Ψ ω μ ί</a:t>
            </a:r>
            <a:br>
              <a:rPr lang="el-GR" sz="4000" b="1" u="sng" dirty="0"/>
            </a:br>
            <a:br>
              <a:rPr lang="el-GR" sz="4000" dirty="0"/>
            </a:b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6" y="3858093"/>
            <a:ext cx="3160424" cy="262841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192" y="3886895"/>
            <a:ext cx="3605016" cy="2628418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926" y="3885109"/>
            <a:ext cx="3000295" cy="260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6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916113" y="927100"/>
            <a:ext cx="9437687" cy="2262781"/>
          </a:xfrm>
        </p:spPr>
        <p:txBody>
          <a:bodyPr>
            <a:noAutofit/>
          </a:bodyPr>
          <a:lstStyle/>
          <a:p>
            <a:r>
              <a:rPr lang="el-GR" sz="4000" b="1" u="sng" dirty="0"/>
              <a:t>2</a:t>
            </a:r>
            <a:r>
              <a:rPr lang="el-GR" sz="4000" b="1" u="sng" baseline="30000" dirty="0"/>
              <a:t>η</a:t>
            </a:r>
            <a:r>
              <a:rPr lang="el-GR" sz="4000" b="1" u="sng" dirty="0"/>
              <a:t> ομάδα : Φ ρ ο ύ τ α – Λ α χ α ν ι κ ά</a:t>
            </a:r>
            <a:br>
              <a:rPr lang="el-GR" sz="4000" dirty="0"/>
            </a:br>
            <a:endParaRPr lang="el-GR" sz="40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113" y="2800719"/>
            <a:ext cx="3337531" cy="288365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99" y="2800719"/>
            <a:ext cx="4512297" cy="288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233315" y="914863"/>
            <a:ext cx="10174287" cy="2044469"/>
          </a:xfrm>
        </p:spPr>
        <p:txBody>
          <a:bodyPr>
            <a:noAutofit/>
          </a:bodyPr>
          <a:lstStyle/>
          <a:p>
            <a:r>
              <a:rPr lang="el-GR" sz="3200" b="1" u="sng" dirty="0"/>
              <a:t>3</a:t>
            </a:r>
            <a:r>
              <a:rPr lang="el-GR" sz="3200" b="1" u="sng" baseline="30000" dirty="0"/>
              <a:t>η</a:t>
            </a:r>
            <a:r>
              <a:rPr lang="el-GR" sz="3200" b="1" u="sng" dirty="0"/>
              <a:t> ομάδα : Κ ρ έ α ς  -  Ψ ά ρ ι  α -  α υ γ ά  -  </a:t>
            </a:r>
            <a:br>
              <a:rPr lang="el-GR" sz="3200" b="1" u="sng" dirty="0"/>
            </a:br>
            <a:r>
              <a:rPr lang="el-GR" sz="3200" b="1" dirty="0"/>
              <a:t>         </a:t>
            </a:r>
            <a:r>
              <a:rPr lang="el-GR" sz="3200" b="1" u="sng" dirty="0"/>
              <a:t>ό σ π ρ ι  α –</a:t>
            </a:r>
            <a:r>
              <a:rPr lang="el-GR" sz="3200" dirty="0"/>
              <a:t> </a:t>
            </a:r>
            <a:r>
              <a:rPr lang="el-GR" sz="3200" b="1" u="sng" dirty="0"/>
              <a:t>ξ η ρ ο ί   κ α ρ π ο ί</a:t>
            </a:r>
            <a:br>
              <a:rPr lang="el-GR" sz="3200" b="1" u="sng" dirty="0"/>
            </a:br>
            <a:br>
              <a:rPr lang="el-GR" sz="3200" dirty="0"/>
            </a:br>
            <a:endParaRPr lang="el-GR" sz="32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27" y="3025831"/>
            <a:ext cx="2991162" cy="22693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846" y="2884515"/>
            <a:ext cx="4331574" cy="234561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930" y="2884514"/>
            <a:ext cx="2920229" cy="234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7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Κομμάτι">
  <a:themeElements>
    <a:clrScheme name="Κομμάτι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Κομμάτι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ομμάτ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192</TotalTime>
  <Words>337</Words>
  <Application>Microsoft Office PowerPoint</Application>
  <PresentationFormat>Ευρεία οθόνη</PresentationFormat>
  <Paragraphs>32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6" baseType="lpstr">
      <vt:lpstr>Calibri</vt:lpstr>
      <vt:lpstr>Candara</vt:lpstr>
      <vt:lpstr>Century Gothic</vt:lpstr>
      <vt:lpstr>Times New Roman</vt:lpstr>
      <vt:lpstr>Wingdings 3</vt:lpstr>
      <vt:lpstr>Κομμάτι</vt:lpstr>
      <vt:lpstr>ΠΑΙΔΙ ΚΑΙ ΔΙΑΤΡΟΦΗ</vt:lpstr>
      <vt:lpstr>Παρουσίαση του PowerPoint</vt:lpstr>
      <vt:lpstr>Τροφιμα που παιρνουμε από τα φυτα</vt:lpstr>
      <vt:lpstr>ΤΡΟΦΙΜΑ ΠΟΥ ΠΑΙΡΝΟΥΜΕ ΑΠΌ ΤΑ ΖΩΑ</vt:lpstr>
      <vt:lpstr>Παρουσίαση του PowerPoint</vt:lpstr>
      <vt:lpstr>Οι τροφές χωρίζονται σε 5 μεγάλες ομάδες.   </vt:lpstr>
      <vt:lpstr>Οι ομάδες αυτές είναι:  1η ομάδα : Δ η μ η τ ρ ι α κ ά  - Ψ ω μ ί  </vt:lpstr>
      <vt:lpstr>2η ομάδα : Φ ρ ο ύ τ α – Λ α χ α ν ι κ ά </vt:lpstr>
      <vt:lpstr>3η ομάδα : Κ ρ έ α ς  -  Ψ ά ρ ι  α -  α υ γ ά  -            ό σ π ρ ι  α – ξ η ρ ο ί   κ α ρ π ο ί  </vt:lpstr>
      <vt:lpstr>4η ομάδα : Γ α λ α κ τ ο κ ο μ ι κ ά          </vt:lpstr>
      <vt:lpstr>5η ομάδα : λιπη – Έλαια – Γλυκά  </vt:lpstr>
      <vt:lpstr>Παρουσίαση του PowerPoint</vt:lpstr>
      <vt:lpstr>Τι να μην τρωμε τι να αποφευγουμε</vt:lpstr>
      <vt:lpstr>-Να  τρωμε μαύρο ψωμι     -Να φαγητά μαγειρεμένα από τη μαμα   -όχι αλάτι. </vt:lpstr>
      <vt:lpstr>   -Να πίνουμε φυσικούς χυμούς και να  μην πινουμε αναψυκτικά.   -Να τρώμε περισσότερο ψάρι και λιγότερο κρέας.  -Να αποφεύγουμε τα γλυκα </vt:lpstr>
      <vt:lpstr>- Να τρώμε πολλά φρούτα και λαχανικά.   </vt:lpstr>
      <vt:lpstr>-Να αποφεύγουμε γαριδάκια, πατατάκια, σοκολάτες, τσίχλες κ.λ.π.  -Να προτιμάμε το φαγητό του σπιτιού και όχι το «γρήγορο» φαγητό στα ταχυφαγεία (φαστ φουντ).  -Να παίρνουμε οπωσδήποτε πρωινό.  </vt:lpstr>
      <vt:lpstr>  -Να πίνουμε αρκετό νερό την ημέρα.   </vt:lpstr>
      <vt:lpstr>    Και μην ξεχνάμε… επιλέγω σωστά τρέφομαι καλά!  </vt:lpstr>
      <vt:lpstr>ΕΥΧΑΡΙΣΤΩ ΓΙΑ ΤΗΝ ΠΡΟΣΟΧΗ ΣΑΣ!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ΣΩΣΤΗ ΔΙΑΤΡΟΦΗ</dc:title>
  <dc:creator>Windows User</dc:creator>
  <cp:lastModifiedBy>Katerina Kanela</cp:lastModifiedBy>
  <cp:revision>28</cp:revision>
  <dcterms:created xsi:type="dcterms:W3CDTF">2018-07-03T07:29:05Z</dcterms:created>
  <dcterms:modified xsi:type="dcterms:W3CDTF">2022-06-17T14:53:45Z</dcterms:modified>
  <cp:contentStatus/>
</cp:coreProperties>
</file>